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1" r:id="rId5"/>
    <p:sldId id="263" r:id="rId6"/>
    <p:sldId id="262" r:id="rId7"/>
    <p:sldId id="265" r:id="rId8"/>
    <p:sldId id="266" r:id="rId9"/>
    <p:sldId id="267" r:id="rId10"/>
    <p:sldId id="268" r:id="rId11"/>
    <p:sldId id="269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53A5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396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0024"/>
            <a:ext cx="12192000" cy="665797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1143000"/>
            <a:ext cx="5850636" cy="497128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0" y="1167383"/>
            <a:ext cx="5804915" cy="487680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382511" y="1167383"/>
            <a:ext cx="5518785" cy="4876800"/>
          </a:xfrm>
          <a:custGeom>
            <a:avLst/>
            <a:gdLst/>
            <a:ahLst/>
            <a:cxnLst/>
            <a:rect l="l" t="t" r="r" b="b"/>
            <a:pathLst>
              <a:path w="5518784" h="4876800">
                <a:moveTo>
                  <a:pt x="0" y="4876800"/>
                </a:moveTo>
                <a:lnTo>
                  <a:pt x="5518403" y="4876800"/>
                </a:lnTo>
                <a:lnTo>
                  <a:pt x="5518403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53A5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25372" y="2080387"/>
            <a:ext cx="4444365" cy="3933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1F5F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53A5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00024"/>
            <a:ext cx="12192000" cy="66579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438" y="1311021"/>
            <a:ext cx="7428865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53A5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8534" y="1762125"/>
            <a:ext cx="9234931" cy="3875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396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8"/>
            <a:ext cx="2514600" cy="1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80189"/>
            <a:ext cx="2623820" cy="1269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676400"/>
            <a:ext cx="2560542" cy="38042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8000" y="1333042"/>
            <a:ext cx="83058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Гричанина</a:t>
            </a:r>
            <a:endParaRPr kumimoji="0" lang="ru-RU" sz="36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Валерия Валентиновна, учитель русского языка и литературы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МБОУ СОШ№4 с УИОП </a:t>
            </a:r>
            <a:r>
              <a:rPr kumimoji="0" lang="ru-RU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г.о.Краснознаменск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Московской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8"/>
            <a:ext cx="2514600" cy="1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96352"/>
            <a:ext cx="2623820" cy="1269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" y="1383970"/>
            <a:ext cx="952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Сопоставление произведения и реальности (прямой и </a:t>
            </a:r>
            <a:r>
              <a:rPr lang="ru-RU" dirty="0" err="1"/>
              <a:t>удожественной</a:t>
            </a:r>
            <a:r>
              <a:rPr lang="ru-RU" dirty="0"/>
              <a:t> достоверности).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676400"/>
            <a:ext cx="11691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Использование сопоставления разных редакций, вариантов текста</a:t>
            </a:r>
          </a:p>
          <a:p>
            <a:r>
              <a:rPr lang="ru-RU" dirty="0"/>
              <a:t>выявляет развитие авторской мысли в процессе создания произведения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906" y="2301307"/>
            <a:ext cx="8756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Сопоставление нескольких произведений одного автора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670639"/>
            <a:ext cx="1143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Сопоставление частей и различных элементов художественного текста, выявление  сюжета и сопоставление образов героев, рассмотрение связей пейзажа и портрета с общим течением текста – это основные приемы освоения композиции. 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269906" y="3635133"/>
            <a:ext cx="11236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Сравнение произведений или отдельных элементов художественных</a:t>
            </a:r>
          </a:p>
          <a:p>
            <a:r>
              <a:rPr lang="ru-RU" dirty="0"/>
              <a:t>текстов разных писателей в средних классах обычно проводится для подчеркивания общности нравственной коллизии, художественной ситуации, сходства героев произведения и их различия.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6051" y="4495801"/>
            <a:ext cx="11664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Большие возможности для развития синтезирующих навыков, умения</a:t>
            </a:r>
          </a:p>
          <a:p>
            <a:r>
              <a:rPr lang="ru-RU" dirty="0"/>
              <a:t>соотносить идейно-эстетическую позицию критика с представленной им</a:t>
            </a:r>
          </a:p>
          <a:p>
            <a:r>
              <a:rPr lang="ru-RU" dirty="0"/>
              <a:t>интерпретацией произведений, представляет такая форма работы, как</a:t>
            </a:r>
          </a:p>
          <a:p>
            <a:r>
              <a:rPr lang="ru-RU" dirty="0"/>
              <a:t>сопоставление нескольких критических статей</a:t>
            </a: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69906" y="5515749"/>
            <a:ext cx="11650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Сопоставление литературного текста с произведениями другого вида</a:t>
            </a:r>
          </a:p>
          <a:p>
            <a:r>
              <a:rPr lang="ru-RU" dirty="0"/>
              <a:t>искусства </a:t>
            </a:r>
          </a:p>
        </p:txBody>
      </p:sp>
    </p:spTree>
    <p:extLst>
      <p:ext uri="{BB962C8B-B14F-4D97-AF65-F5344CB8AC3E}">
        <p14:creationId xmlns:p14="http://schemas.microsoft.com/office/powerpoint/2010/main" val="32794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0" y="457201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</a:t>
            </a:r>
            <a:r>
              <a:rPr lang="ru-RU" b="1" i="1" dirty="0" smtClean="0"/>
              <a:t>идовая классификация </a:t>
            </a:r>
            <a:r>
              <a:rPr lang="ru-RU" b="1" i="1" dirty="0"/>
              <a:t>сопоставительного анализа в изучении литературы: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" y="143279"/>
            <a:ext cx="2517866" cy="1274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143279"/>
            <a:ext cx="2517866" cy="12741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" y="1417453"/>
            <a:ext cx="7974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</a:t>
            </a:r>
            <a:r>
              <a:rPr lang="ru-RU" b="1" dirty="0" err="1"/>
              <a:t>Внутритекстовые</a:t>
            </a:r>
            <a:r>
              <a:rPr lang="ru-RU" b="1" dirty="0"/>
              <a:t> сопоставления: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786785"/>
            <a:ext cx="7350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сравнение образов героев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2156117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	соотношение эпиграфа и идейного звучания произведения;</a:t>
            </a:r>
          </a:p>
          <a:p>
            <a:r>
              <a:rPr lang="ru-RU" dirty="0"/>
              <a:t>3.	стилистические сопоставления.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83937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	</a:t>
            </a:r>
            <a:r>
              <a:rPr lang="ru-RU" b="1" dirty="0"/>
              <a:t>Межтекстовые сопоставления</a:t>
            </a:r>
            <a:r>
              <a:rPr lang="ru-RU" dirty="0"/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3208702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сопоставление </a:t>
            </a:r>
            <a:r>
              <a:rPr lang="ru-RU" dirty="0" err="1"/>
              <a:t>разножанровых</a:t>
            </a:r>
            <a:r>
              <a:rPr lang="ru-RU" dirty="0"/>
              <a:t> вариантов воплощения одного авторского сюжета;</a:t>
            </a:r>
          </a:p>
          <a:p>
            <a:r>
              <a:rPr lang="ru-RU" dirty="0"/>
              <a:t>2.	сравнение произведения и его пародийного переложения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3947366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	</a:t>
            </a:r>
            <a:r>
              <a:rPr lang="ru-RU" b="1" dirty="0"/>
              <a:t>Интерпретационные сопоставления:</a:t>
            </a:r>
          </a:p>
          <a:p>
            <a:r>
              <a:rPr lang="ru-RU" dirty="0" smtClean="0"/>
              <a:t>      1.</a:t>
            </a:r>
            <a:r>
              <a:rPr lang="ru-RU" dirty="0"/>
              <a:t>	различные критические интерпретации одного произведения;</a:t>
            </a:r>
          </a:p>
          <a:p>
            <a:r>
              <a:rPr lang="ru-RU" dirty="0" smtClean="0"/>
              <a:t>      2.</a:t>
            </a:r>
            <a:r>
              <a:rPr lang="ru-RU" dirty="0"/>
              <a:t>	сравнение читательских оценок произведения и его персонажей;</a:t>
            </a:r>
          </a:p>
          <a:p>
            <a:r>
              <a:rPr lang="ru-RU" dirty="0" smtClean="0"/>
              <a:t>      3.</a:t>
            </a:r>
            <a:r>
              <a:rPr lang="ru-RU" dirty="0"/>
              <a:t>	историко-функциональные аспекты прочтения произведения;</a:t>
            </a:r>
          </a:p>
          <a:p>
            <a:r>
              <a:rPr lang="ru-RU" dirty="0" smtClean="0"/>
              <a:t>      4.</a:t>
            </a:r>
            <a:r>
              <a:rPr lang="ru-RU" dirty="0"/>
              <a:t>	сопоставление биографий писателей применительно к проблеме творческих связей;</a:t>
            </a:r>
          </a:p>
          <a:p>
            <a:r>
              <a:rPr lang="ru-RU" dirty="0" smtClean="0"/>
              <a:t>      5.</a:t>
            </a:r>
            <a:r>
              <a:rPr lang="ru-RU" dirty="0"/>
              <a:t>	сравнение живописных, графических, музыкальных и др. интерпретаций литературного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115035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9400" y="609600"/>
            <a:ext cx="5867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Стратегия и актуальные вопросы подготовки к ЕГЭ по литературе</a:t>
            </a:r>
            <a:r>
              <a:rPr lang="ru-RU"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sz="200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8"/>
            <a:ext cx="2514600" cy="1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80189"/>
            <a:ext cx="2623820" cy="1269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" y="1524001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Реализация </a:t>
            </a:r>
            <a:r>
              <a:rPr lang="ru-RU" sz="2400" dirty="0" err="1"/>
              <a:t>внутрипредметных</a:t>
            </a:r>
            <a:r>
              <a:rPr lang="ru-RU" sz="2400" dirty="0"/>
              <a:t> связей при подготовке к итоговой аттестации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2387326"/>
            <a:ext cx="5791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Целостность, «объемность» постижения     курса литературы   зависит от способности учащихся воспринимать историко-литературный процесс в совокупности его «вертикальных и «горизонтальных» связей, в многообразных проявлениях его художественно-коммуникативной   </a:t>
            </a:r>
          </a:p>
          <a:p>
            <a:r>
              <a:rPr lang="ru-RU" sz="2400" dirty="0"/>
              <a:t>       сущности.     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92363"/>
            <a:ext cx="3733800" cy="249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304801"/>
            <a:ext cx="5018303" cy="1354217"/>
          </a:xfrm>
        </p:spPr>
        <p:txBody>
          <a:bodyPr/>
          <a:lstStyle/>
          <a:p>
            <a:r>
              <a:rPr lang="ru-RU" sz="4400" b="1" dirty="0"/>
              <a:t>Прием сопоставления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762125"/>
            <a:ext cx="10484865" cy="4247317"/>
          </a:xfrm>
        </p:spPr>
        <p:txBody>
          <a:bodyPr/>
          <a:lstStyle/>
          <a:p>
            <a:r>
              <a:rPr lang="ru-RU" sz="3200" dirty="0"/>
              <a:t>а)	усвоение нового материала на основе сравнения с изученным;</a:t>
            </a:r>
          </a:p>
          <a:p>
            <a:r>
              <a:rPr lang="ru-RU" sz="3200" dirty="0"/>
              <a:t>б)	выделение существенных свойств и особенностей изучаемых предметов и явлений в процессе обучения; </a:t>
            </a:r>
          </a:p>
          <a:p>
            <a:r>
              <a:rPr lang="ru-RU" sz="3200" dirty="0"/>
              <a:t>в) обобщение материала на основе сравнения;</a:t>
            </a:r>
          </a:p>
          <a:p>
            <a:r>
              <a:rPr lang="ru-RU" sz="3200" dirty="0"/>
              <a:t> г) расширение, углубление и уточнение ранее изученных понятий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925" y="1"/>
            <a:ext cx="3731075" cy="1659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0" y="98601"/>
            <a:ext cx="2517866" cy="12741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3731075" cy="16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0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8"/>
            <a:ext cx="2514600" cy="1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80189"/>
            <a:ext cx="2623820" cy="12691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0200" y="1997001"/>
            <a:ext cx="94818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а) целенаправленность анализа; </a:t>
            </a:r>
          </a:p>
          <a:p>
            <a:r>
              <a:rPr lang="ru-RU" sz="3200" dirty="0"/>
              <a:t>б) сопоставимость предметов и явлений; </a:t>
            </a:r>
          </a:p>
          <a:p>
            <a:r>
              <a:rPr lang="ru-RU" sz="3200" dirty="0"/>
              <a:t>в) рассмотрение и сходства и различия между ними; </a:t>
            </a:r>
          </a:p>
          <a:p>
            <a:r>
              <a:rPr lang="ru-RU" sz="3200" dirty="0"/>
              <a:t>г) соблюдение единого основания для сравнения; </a:t>
            </a:r>
          </a:p>
          <a:p>
            <a:r>
              <a:rPr lang="ru-RU" sz="3200" dirty="0"/>
              <a:t>д) выделение существенных признаков; </a:t>
            </a:r>
          </a:p>
          <a:p>
            <a:r>
              <a:rPr lang="ru-RU" sz="3200" dirty="0"/>
              <a:t>е) логическая последовательность;</a:t>
            </a:r>
          </a:p>
          <a:p>
            <a:r>
              <a:rPr lang="ru-RU" sz="3200" dirty="0"/>
              <a:t> ж) параллельное изложение материала; </a:t>
            </a:r>
          </a:p>
          <a:p>
            <a:r>
              <a:rPr lang="ru-RU" sz="3200" dirty="0"/>
              <a:t>з) наличие обобщений, выводов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9000" y="685800"/>
            <a:ext cx="518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Принципы сопоставительного анализа: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309" y="80816"/>
            <a:ext cx="3395693" cy="23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8"/>
            <a:ext cx="2514600" cy="1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80189"/>
            <a:ext cx="2623820" cy="12691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2000" y="2133600"/>
            <a:ext cx="1036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а) А.С. Пушкин и Н. В. Гоголь: диалог художников; </a:t>
            </a:r>
          </a:p>
          <a:p>
            <a:r>
              <a:rPr lang="ru-RU" sz="3600" dirty="0" smtClean="0"/>
              <a:t>б) А. П. . Чехов и М. Горький: диалог на переломе веков; </a:t>
            </a:r>
          </a:p>
          <a:p>
            <a:r>
              <a:rPr lang="ru-RU" sz="3600" dirty="0" smtClean="0"/>
              <a:t>в) </a:t>
            </a:r>
            <a:r>
              <a:rPr lang="ru-RU" sz="3600" dirty="0" err="1" smtClean="0"/>
              <a:t>Н.Гумилев</a:t>
            </a:r>
            <a:r>
              <a:rPr lang="ru-RU" sz="3600" dirty="0" smtClean="0"/>
              <a:t> и А. Ахматова: Он и Она в русской поэзии; </a:t>
            </a:r>
          </a:p>
          <a:p>
            <a:r>
              <a:rPr lang="ru-RU" sz="3600" dirty="0" smtClean="0"/>
              <a:t>г) Ахматова и </a:t>
            </a:r>
            <a:r>
              <a:rPr lang="ru-RU" sz="3600" dirty="0" err="1" smtClean="0"/>
              <a:t>М.Цветаева</a:t>
            </a:r>
            <a:r>
              <a:rPr lang="ru-RU" sz="3600" dirty="0" smtClean="0"/>
              <a:t>: два голоса одной эпохи 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743200" y="914399"/>
            <a:ext cx="548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УРОКИ ИЗУЧЕНИЯ ИСТОРИКО-БИОГРАФИЧЕСКИХ СВЯЗЕЙ: </a:t>
            </a:r>
          </a:p>
        </p:txBody>
      </p:sp>
    </p:spTree>
    <p:extLst>
      <p:ext uri="{BB962C8B-B14F-4D97-AF65-F5344CB8AC3E}">
        <p14:creationId xmlns:p14="http://schemas.microsoft.com/office/powerpoint/2010/main" val="8637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8"/>
            <a:ext cx="2514600" cy="1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96352"/>
            <a:ext cx="2623820" cy="1269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" y="1600200"/>
            <a:ext cx="11049000" cy="427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 Два «Памятника» — две эпохи («Памятник» </a:t>
            </a:r>
            <a:r>
              <a:rPr lang="ru-RU" sz="2400" dirty="0" err="1"/>
              <a:t>Г.Р.Державина</a:t>
            </a:r>
            <a:r>
              <a:rPr lang="ru-RU" sz="2400" dirty="0"/>
              <a:t> и «Я памятник себе воздвиг нерукотворный...» </a:t>
            </a:r>
            <a:r>
              <a:rPr lang="ru-RU" sz="2400" dirty="0" err="1"/>
              <a:t>А.С.Пушкина</a:t>
            </a:r>
            <a:r>
              <a:rPr lang="ru-RU" sz="2400" dirty="0"/>
              <a:t>)  </a:t>
            </a:r>
          </a:p>
          <a:p>
            <a:r>
              <a:rPr lang="ru-RU" sz="2400" dirty="0"/>
              <a:t>2.  Связь поэмы </a:t>
            </a:r>
            <a:r>
              <a:rPr lang="ru-RU" sz="2400" dirty="0" err="1"/>
              <a:t>Н.А.Некрасова</a:t>
            </a:r>
            <a:r>
              <a:rPr lang="ru-RU" sz="2400" dirty="0"/>
              <a:t> «Кому на Руси жить хорошо» с традициями русского фольклора  </a:t>
            </a:r>
          </a:p>
          <a:p>
            <a:r>
              <a:rPr lang="ru-RU" sz="2400" dirty="0"/>
              <a:t>3.  Пушкинские образы и мотивы в лирике </a:t>
            </a:r>
            <a:r>
              <a:rPr lang="ru-RU" sz="2400" dirty="0" err="1"/>
              <a:t>Ф.И.Тютчева</a:t>
            </a:r>
            <a:r>
              <a:rPr lang="ru-RU" sz="2400" dirty="0"/>
              <a:t> и </a:t>
            </a:r>
            <a:r>
              <a:rPr lang="ru-RU" sz="2400" dirty="0" err="1"/>
              <a:t>А.А.Фета</a:t>
            </a:r>
            <a:r>
              <a:rPr lang="ru-RU" sz="2400" dirty="0"/>
              <a:t>  </a:t>
            </a:r>
          </a:p>
          <a:p>
            <a:r>
              <a:rPr lang="ru-RU" sz="2400" dirty="0"/>
              <a:t>4.  Повесть Н.С. Лескова «Очарованный странник» и русские былины: тематика и стиль </a:t>
            </a:r>
          </a:p>
          <a:p>
            <a:r>
              <a:rPr lang="ru-RU" sz="2400" dirty="0"/>
              <a:t>5. Стихотворение </a:t>
            </a:r>
            <a:r>
              <a:rPr lang="ru-RU" sz="2400" dirty="0" err="1"/>
              <a:t>М.Ю.Лермонтова</a:t>
            </a:r>
            <a:r>
              <a:rPr lang="ru-RU" sz="2400" dirty="0"/>
              <a:t> «Бородино» и его художественное переосмысление в романе </a:t>
            </a:r>
            <a:r>
              <a:rPr lang="ru-RU" sz="2400" dirty="0" err="1"/>
              <a:t>Л.Н.Толстого</a:t>
            </a:r>
            <a:r>
              <a:rPr lang="ru-RU" sz="2400" dirty="0"/>
              <a:t> «Война и мир» </a:t>
            </a:r>
          </a:p>
          <a:p>
            <a:r>
              <a:rPr lang="ru-RU" sz="2400" dirty="0"/>
              <a:t>6. Традиции толстовского эпоса в романе-эпопее </a:t>
            </a:r>
            <a:r>
              <a:rPr lang="ru-RU" sz="2400" dirty="0" err="1"/>
              <a:t>М.А.Шолохова</a:t>
            </a:r>
            <a:r>
              <a:rPr lang="ru-RU" sz="2400" dirty="0"/>
              <a:t> «Тихий Дон»</a:t>
            </a:r>
          </a:p>
          <a:p>
            <a:r>
              <a:rPr lang="ru-RU" sz="2400" dirty="0"/>
              <a:t>7.  Евангельская и шекспировская темы в лирике </a:t>
            </a:r>
            <a:r>
              <a:rPr lang="ru-RU" sz="2400" dirty="0" err="1"/>
              <a:t>Б.Л.Пастернака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19400" y="381000"/>
            <a:ext cx="56388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УРОКИ ИЗУЧЕНИЯ ИСТОРИКО-БИОГРАФИЧЕСКИХ СВЯЗЕЙ: </a:t>
            </a:r>
          </a:p>
        </p:txBody>
      </p:sp>
    </p:spTree>
    <p:extLst>
      <p:ext uri="{BB962C8B-B14F-4D97-AF65-F5344CB8AC3E}">
        <p14:creationId xmlns:p14="http://schemas.microsoft.com/office/powerpoint/2010/main" val="27272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8"/>
            <a:ext cx="2514600" cy="1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96352"/>
            <a:ext cx="2623820" cy="12691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304800"/>
            <a:ext cx="5974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УРОКИ ИЗУЧЕНИЯ ИСТОРИКО-БИОГРАФИЧЕСКИХ СВЯЗЕЙ: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65498"/>
            <a:ext cx="1135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Конфликтность взаимоотношений «отцов» и «детей» в сфере социально-исторического противостояния «века нынешнего» с «веком минувшим» </a:t>
            </a:r>
          </a:p>
          <a:p>
            <a:r>
              <a:rPr lang="ru-RU" dirty="0" err="1"/>
              <a:t>Базаровская</a:t>
            </a:r>
            <a:r>
              <a:rPr lang="ru-RU" dirty="0"/>
              <a:t> «формула отрицания» в «бунтарской» лирике </a:t>
            </a:r>
            <a:r>
              <a:rPr lang="ru-RU" dirty="0" err="1"/>
              <a:t>В.Маяковского</a:t>
            </a:r>
            <a:endParaRPr lang="ru-RU" dirty="0"/>
          </a:p>
          <a:p>
            <a:r>
              <a:rPr lang="ru-RU" dirty="0"/>
              <a:t>Тема распадения естественных связей между людьми в условиях «классовой борьбы»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315" y="1905000"/>
            <a:ext cx="2651990" cy="4206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060" y="2771723"/>
            <a:ext cx="2592324" cy="3194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114158"/>
            <a:ext cx="2438400" cy="1267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336000"/>
            <a:ext cx="4641206" cy="27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8"/>
            <a:ext cx="2514600" cy="1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96352"/>
            <a:ext cx="2623820" cy="1269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7000" y="4572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Литературные архетипы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349334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Какое значение  в приведенном отрывке имеет мотив дороги? </a:t>
            </a:r>
          </a:p>
          <a:p>
            <a:r>
              <a:rPr lang="ru-RU" dirty="0"/>
              <a:t>    1. Композиционный прием – прием  путешествия</a:t>
            </a:r>
          </a:p>
          <a:p>
            <a:r>
              <a:rPr lang="ru-RU" dirty="0"/>
              <a:t>    2. Духовное развитие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488" y="76198"/>
            <a:ext cx="3456732" cy="2237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" y="2438400"/>
            <a:ext cx="6172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Мотив пути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807732"/>
            <a:ext cx="8915400" cy="12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А. Н. Радищев  «Путешествие из Петербурга в Москву»</a:t>
            </a:r>
          </a:p>
          <a:p>
            <a:r>
              <a:rPr lang="ru-RU" dirty="0"/>
              <a:t>М.В. Гоголь  «Мертвые души»</a:t>
            </a:r>
          </a:p>
          <a:p>
            <a:r>
              <a:rPr lang="ru-RU" dirty="0"/>
              <a:t>Н.А. Некрасов  «Кому на Руси жить хорошо»</a:t>
            </a:r>
          </a:p>
          <a:p>
            <a:r>
              <a:rPr lang="ru-RU" dirty="0"/>
              <a:t>А. Блок  «Русь», «Россия», «На поле Куликовом»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82213" y="2682956"/>
            <a:ext cx="2818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Архетип дома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9400" y="3052288"/>
            <a:ext cx="495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Жилище, несущее отпечаток личности  </a:t>
            </a:r>
          </a:p>
          <a:p>
            <a:r>
              <a:rPr lang="ru-RU" dirty="0"/>
              <a:t>Атмосфера дома как раскрытие духовного облика семьи </a:t>
            </a:r>
          </a:p>
          <a:p>
            <a:r>
              <a:rPr lang="ru-RU" dirty="0"/>
              <a:t>Внутренний, духовный мир человека (дом души)  </a:t>
            </a:r>
          </a:p>
          <a:p>
            <a:r>
              <a:rPr lang="ru-RU" dirty="0"/>
              <a:t>Типичность, характерность уклада дома для определенной среды, времени  </a:t>
            </a:r>
          </a:p>
          <a:p>
            <a:r>
              <a:rPr lang="ru-RU" dirty="0"/>
              <a:t>Широчайшее обобщение: Дом- </a:t>
            </a:r>
          </a:p>
          <a:p>
            <a:r>
              <a:rPr lang="ru-RU" dirty="0"/>
              <a:t>    Россия 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124200" y="3904281"/>
            <a:ext cx="2285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Архетип    Москвы 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381000" y="4417366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 каких произведениях отечественной классики создан образ Москвы и чем эти произведения близки предложенному фрагменту «Евгения Онегина»? </a:t>
            </a:r>
          </a:p>
        </p:txBody>
      </p:sp>
    </p:spTree>
    <p:extLst>
      <p:ext uri="{BB962C8B-B14F-4D97-AF65-F5344CB8AC3E}">
        <p14:creationId xmlns:p14="http://schemas.microsoft.com/office/powerpoint/2010/main" val="24048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198"/>
            <a:ext cx="2514600" cy="1273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96352"/>
            <a:ext cx="2623820" cy="12691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16764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В каких произведениях русской классики описаны сны героев и в чем их можно сравнить со сном героини пьесы А.С. Грибоедова?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9400" y="5334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Мотив сна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438400"/>
            <a:ext cx="502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Сны помогают понять истоки характера героя, среду, в которой он воспитывался, становился личностью  </a:t>
            </a:r>
          </a:p>
          <a:p>
            <a:r>
              <a:rPr lang="ru-RU" dirty="0"/>
              <a:t>Сны предвещают героям какие-то события  </a:t>
            </a:r>
          </a:p>
          <a:p>
            <a:r>
              <a:rPr lang="ru-RU" dirty="0"/>
              <a:t>В снах воплощаются мечты героев, их видение будущего  </a:t>
            </a:r>
          </a:p>
          <a:p>
            <a:r>
              <a:rPr lang="ru-RU" dirty="0"/>
              <a:t>Через сон героя автор пытается выразить свои мысли о происходящем  </a:t>
            </a:r>
          </a:p>
          <a:p>
            <a:r>
              <a:rPr lang="ru-RU" dirty="0"/>
              <a:t>Сны помогают лучше понять героев, их мысли, чувства, цели, жизненные ценности.</a:t>
            </a:r>
          </a:p>
          <a:p>
            <a:r>
              <a:rPr lang="ru-RU" dirty="0"/>
              <a:t>Именно сны часто помогают героям понять себя, переосмыслить свои жизненные идеалы, начать новую жизнь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2322731"/>
            <a:ext cx="6248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Слово о полку Игореве». Сон Святослава </a:t>
            </a:r>
          </a:p>
          <a:p>
            <a:r>
              <a:rPr lang="ru-RU" dirty="0" err="1"/>
              <a:t>А.Радищев</a:t>
            </a:r>
            <a:r>
              <a:rPr lang="ru-RU" dirty="0"/>
              <a:t> « Путешествие из Петербурга в Москву».   Сон путешественника </a:t>
            </a:r>
          </a:p>
          <a:p>
            <a:r>
              <a:rPr lang="ru-RU" dirty="0"/>
              <a:t>В.А Жуковский « Светлана» </a:t>
            </a:r>
          </a:p>
          <a:p>
            <a:r>
              <a:rPr lang="ru-RU" dirty="0" err="1"/>
              <a:t>А.С.Пушкин.«Евгений</a:t>
            </a:r>
            <a:r>
              <a:rPr lang="ru-RU" dirty="0"/>
              <a:t> Онегин». Сон Татьяны </a:t>
            </a:r>
          </a:p>
          <a:p>
            <a:r>
              <a:rPr lang="ru-RU" dirty="0" err="1"/>
              <a:t>А.С.Пушкин</a:t>
            </a:r>
            <a:r>
              <a:rPr lang="ru-RU" dirty="0"/>
              <a:t> «Капитанская дочка». Сон Гринёва </a:t>
            </a:r>
          </a:p>
          <a:p>
            <a:r>
              <a:rPr lang="ru-RU" dirty="0"/>
              <a:t>И.С. Тургенев «Отцы и дети». Сон </a:t>
            </a:r>
            <a:r>
              <a:rPr lang="ru-RU" dirty="0" err="1"/>
              <a:t>Е.Базарова</a:t>
            </a:r>
            <a:r>
              <a:rPr lang="ru-RU" dirty="0"/>
              <a:t> перед дуэлью.</a:t>
            </a:r>
          </a:p>
          <a:p>
            <a:r>
              <a:rPr lang="ru-RU" dirty="0" err="1"/>
              <a:t>И.А.Гончаров</a:t>
            </a:r>
            <a:r>
              <a:rPr lang="ru-RU" dirty="0"/>
              <a:t> « Обломов». Сон Обломова </a:t>
            </a:r>
          </a:p>
          <a:p>
            <a:r>
              <a:rPr lang="ru-RU" dirty="0" err="1"/>
              <a:t>Ф.М.Достоевский</a:t>
            </a:r>
            <a:r>
              <a:rPr lang="ru-RU" dirty="0"/>
              <a:t> « Преступление и наказание» .Сны Раскольникова </a:t>
            </a:r>
          </a:p>
          <a:p>
            <a:r>
              <a:rPr lang="ru-RU" dirty="0" err="1"/>
              <a:t>А.Н.Островского</a:t>
            </a:r>
            <a:r>
              <a:rPr lang="ru-RU" dirty="0"/>
              <a:t> « Гроза», рассказ о своих снах Катерины </a:t>
            </a:r>
          </a:p>
          <a:p>
            <a:r>
              <a:rPr lang="ru-RU" dirty="0"/>
              <a:t>М.А Булгаков. «Мастер и Маргарита» .Сон Ивана Бездомного</a:t>
            </a:r>
          </a:p>
          <a:p>
            <a:r>
              <a:rPr lang="ru-RU" dirty="0" err="1"/>
              <a:t>М.Шолохов</a:t>
            </a:r>
            <a:r>
              <a:rPr lang="ru-RU" dirty="0"/>
              <a:t> «Тихий Дон». Сны Григория Мелехова</a:t>
            </a:r>
          </a:p>
        </p:txBody>
      </p:sp>
    </p:spTree>
    <p:extLst>
      <p:ext uri="{BB962C8B-B14F-4D97-AF65-F5344CB8AC3E}">
        <p14:creationId xmlns:p14="http://schemas.microsoft.com/office/powerpoint/2010/main" val="37114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38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979</Words>
  <Application>Microsoft Office PowerPoint</Application>
  <PresentationFormat>Широкоэкранный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Microsoft Sans Serif</vt:lpstr>
      <vt:lpstr>Office Theme</vt:lpstr>
      <vt:lpstr>Презентация PowerPoint</vt:lpstr>
      <vt:lpstr>Презентация PowerPoint</vt:lpstr>
      <vt:lpstr>Прием сопоставления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Мигеева</dc:creator>
  <cp:lastModifiedBy>501-1</cp:lastModifiedBy>
  <cp:revision>14</cp:revision>
  <dcterms:created xsi:type="dcterms:W3CDTF">2024-02-13T07:07:14Z</dcterms:created>
  <dcterms:modified xsi:type="dcterms:W3CDTF">2024-02-15T20:47:30Z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2024-02-13T00:00:00Z</vt:filetime>
  </property>
</Properties>
</file>